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9" r:id="rId3"/>
    <p:sldId id="259" r:id="rId4"/>
    <p:sldId id="260" r:id="rId5"/>
    <p:sldId id="261" r:id="rId6"/>
    <p:sldId id="257" r:id="rId7"/>
    <p:sldId id="258"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0F6931-B502-4EE8-A78A-6091CC4A9193}" type="datetimeFigureOut">
              <a:rPr lang="en-GB" smtClean="0"/>
              <a:t>25/03/2016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13B65C-C86F-407E-B40A-22BDCCC6AF53}" type="slidenum">
              <a:rPr lang="en-GB" smtClean="0"/>
              <a:t>‹#›</a:t>
            </a:fld>
            <a:endParaRPr lang="en-GB"/>
          </a:p>
        </p:txBody>
      </p:sp>
    </p:spTree>
    <p:extLst>
      <p:ext uri="{BB962C8B-B14F-4D97-AF65-F5344CB8AC3E}">
        <p14:creationId xmlns:p14="http://schemas.microsoft.com/office/powerpoint/2010/main" val="3919547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lesson will take 1.5</a:t>
            </a:r>
            <a:r>
              <a:rPr lang="en-GB" baseline="0" dirty="0" smtClean="0"/>
              <a:t> - </a:t>
            </a:r>
            <a:r>
              <a:rPr lang="en-GB" dirty="0" smtClean="0"/>
              <a:t>2 hrs:  speaking 1- 10 mins; reading 1- 5 mins; vocabulary 10-15 mins; reading 2 – 15-20 mins; grammar – 15 mins; speaking 2 – 20-30 mins; writing – 20-30 mins</a:t>
            </a:r>
            <a:endParaRPr lang="en-GB" dirty="0"/>
          </a:p>
        </p:txBody>
      </p:sp>
      <p:sp>
        <p:nvSpPr>
          <p:cNvPr id="4" name="Slide Number Placeholder 3"/>
          <p:cNvSpPr>
            <a:spLocks noGrp="1"/>
          </p:cNvSpPr>
          <p:nvPr>
            <p:ph type="sldNum" sz="quarter" idx="10"/>
          </p:nvPr>
        </p:nvSpPr>
        <p:spPr/>
        <p:txBody>
          <a:bodyPr/>
          <a:lstStyle/>
          <a:p>
            <a:fld id="{2813B65C-C86F-407E-B40A-22BDCCC6AF53}" type="slidenum">
              <a:rPr lang="en-GB" smtClean="0"/>
              <a:t>2</a:t>
            </a:fld>
            <a:endParaRPr lang="en-GB"/>
          </a:p>
        </p:txBody>
      </p:sp>
    </p:spTree>
    <p:extLst>
      <p:ext uri="{BB962C8B-B14F-4D97-AF65-F5344CB8AC3E}">
        <p14:creationId xmlns:p14="http://schemas.microsoft.com/office/powerpoint/2010/main" val="3657065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Get learners, in pairs, </a:t>
            </a:r>
            <a:r>
              <a:rPr lang="en-GB" baseline="0" dirty="0" smtClean="0"/>
              <a:t> to make notes on predictions, or note to the board.</a:t>
            </a:r>
            <a:endParaRPr lang="en-GB" dirty="0"/>
          </a:p>
        </p:txBody>
      </p:sp>
      <p:sp>
        <p:nvSpPr>
          <p:cNvPr id="4" name="Slide Number Placeholder 3"/>
          <p:cNvSpPr>
            <a:spLocks noGrp="1"/>
          </p:cNvSpPr>
          <p:nvPr>
            <p:ph type="sldNum" sz="quarter" idx="10"/>
          </p:nvPr>
        </p:nvSpPr>
        <p:spPr/>
        <p:txBody>
          <a:bodyPr/>
          <a:lstStyle/>
          <a:p>
            <a:fld id="{2813B65C-C86F-407E-B40A-22BDCCC6AF53}" type="slidenum">
              <a:rPr lang="en-GB" smtClean="0"/>
              <a:t>3</a:t>
            </a:fld>
            <a:endParaRPr lang="en-GB"/>
          </a:p>
        </p:txBody>
      </p:sp>
    </p:spTree>
    <p:extLst>
      <p:ext uri="{BB962C8B-B14F-4D97-AF65-F5344CB8AC3E}">
        <p14:creationId xmlns:p14="http://schemas.microsoft.com/office/powerpoint/2010/main" val="1167715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Again,</a:t>
            </a:r>
            <a:r>
              <a:rPr lang="en-GB" baseline="0" dirty="0" smtClean="0"/>
              <a:t> learners, in pairs, make notes on what they think.</a:t>
            </a:r>
            <a:endParaRPr lang="en-GB" dirty="0"/>
          </a:p>
        </p:txBody>
      </p:sp>
      <p:sp>
        <p:nvSpPr>
          <p:cNvPr id="4" name="Slide Number Placeholder 3"/>
          <p:cNvSpPr>
            <a:spLocks noGrp="1"/>
          </p:cNvSpPr>
          <p:nvPr>
            <p:ph type="sldNum" sz="quarter" idx="10"/>
          </p:nvPr>
        </p:nvSpPr>
        <p:spPr/>
        <p:txBody>
          <a:bodyPr/>
          <a:lstStyle/>
          <a:p>
            <a:fld id="{2813B65C-C86F-407E-B40A-22BDCCC6AF53}" type="slidenum">
              <a:rPr lang="en-GB" smtClean="0"/>
              <a:t>4</a:t>
            </a:fld>
            <a:endParaRPr lang="en-GB"/>
          </a:p>
        </p:txBody>
      </p:sp>
    </p:spTree>
    <p:extLst>
      <p:ext uri="{BB962C8B-B14F-4D97-AF65-F5344CB8AC3E}">
        <p14:creationId xmlns:p14="http://schemas.microsoft.com/office/powerpoint/2010/main" val="1247877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13B65C-C86F-407E-B40A-22BDCCC6AF53}" type="slidenum">
              <a:rPr lang="en-GB" smtClean="0"/>
              <a:t>5</a:t>
            </a:fld>
            <a:endParaRPr lang="en-GB"/>
          </a:p>
        </p:txBody>
      </p:sp>
    </p:spTree>
    <p:extLst>
      <p:ext uri="{BB962C8B-B14F-4D97-AF65-F5344CB8AC3E}">
        <p14:creationId xmlns:p14="http://schemas.microsoft.com/office/powerpoint/2010/main" val="1848172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 print out the articles or learners can read them on</a:t>
            </a:r>
            <a:r>
              <a:rPr lang="en-GB" baseline="0" dirty="0" smtClean="0"/>
              <a:t> the screen, or on individual computers.</a:t>
            </a:r>
            <a:endParaRPr lang="en-GB" dirty="0"/>
          </a:p>
        </p:txBody>
      </p:sp>
      <p:sp>
        <p:nvSpPr>
          <p:cNvPr id="4" name="Slide Number Placeholder 3"/>
          <p:cNvSpPr>
            <a:spLocks noGrp="1"/>
          </p:cNvSpPr>
          <p:nvPr>
            <p:ph type="sldNum" sz="quarter" idx="10"/>
          </p:nvPr>
        </p:nvSpPr>
        <p:spPr/>
        <p:txBody>
          <a:bodyPr/>
          <a:lstStyle/>
          <a:p>
            <a:fld id="{2813B65C-C86F-407E-B40A-22BDCCC6AF53}" type="slidenum">
              <a:rPr lang="en-GB" smtClean="0"/>
              <a:t>6</a:t>
            </a:fld>
            <a:endParaRPr lang="en-GB"/>
          </a:p>
        </p:txBody>
      </p:sp>
    </p:spTree>
    <p:extLst>
      <p:ext uri="{BB962C8B-B14F-4D97-AF65-F5344CB8AC3E}">
        <p14:creationId xmlns:p14="http://schemas.microsoft.com/office/powerpoint/2010/main" val="1204615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1/f   2/g   3/a   4/b   5/c</a:t>
            </a:r>
            <a:r>
              <a:rPr lang="en-GB" baseline="0" dirty="0" smtClean="0"/>
              <a:t>   6/e   7/d</a:t>
            </a:r>
            <a:endParaRPr lang="en-GB" dirty="0"/>
          </a:p>
        </p:txBody>
      </p:sp>
      <p:sp>
        <p:nvSpPr>
          <p:cNvPr id="4" name="Slide Number Placeholder 3"/>
          <p:cNvSpPr>
            <a:spLocks noGrp="1"/>
          </p:cNvSpPr>
          <p:nvPr>
            <p:ph type="sldNum" sz="quarter" idx="10"/>
          </p:nvPr>
        </p:nvSpPr>
        <p:spPr/>
        <p:txBody>
          <a:bodyPr/>
          <a:lstStyle/>
          <a:p>
            <a:fld id="{2813B65C-C86F-407E-B40A-22BDCCC6AF53}" type="slidenum">
              <a:rPr lang="en-GB" smtClean="0"/>
              <a:t>8</a:t>
            </a:fld>
            <a:endParaRPr lang="en-GB"/>
          </a:p>
        </p:txBody>
      </p:sp>
    </p:spTree>
    <p:extLst>
      <p:ext uri="{BB962C8B-B14F-4D97-AF65-F5344CB8AC3E}">
        <p14:creationId xmlns:p14="http://schemas.microsoft.com/office/powerpoint/2010/main" val="1485200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1/</a:t>
            </a:r>
            <a:r>
              <a:rPr lang="en-GB" baseline="0" dirty="0" smtClean="0"/>
              <a:t> can’t     2/have to      3/ can    4/ can’t    5/ can</a:t>
            </a:r>
            <a:endParaRPr lang="en-GB" dirty="0"/>
          </a:p>
        </p:txBody>
      </p:sp>
      <p:sp>
        <p:nvSpPr>
          <p:cNvPr id="4" name="Slide Number Placeholder 3"/>
          <p:cNvSpPr>
            <a:spLocks noGrp="1"/>
          </p:cNvSpPr>
          <p:nvPr>
            <p:ph type="sldNum" sz="quarter" idx="10"/>
          </p:nvPr>
        </p:nvSpPr>
        <p:spPr/>
        <p:txBody>
          <a:bodyPr/>
          <a:lstStyle/>
          <a:p>
            <a:fld id="{2813B65C-C86F-407E-B40A-22BDCCC6AF53}" type="slidenum">
              <a:rPr lang="en-GB" smtClean="0"/>
              <a:t>10</a:t>
            </a:fld>
            <a:endParaRPr lang="en-GB"/>
          </a:p>
        </p:txBody>
      </p:sp>
    </p:spTree>
    <p:extLst>
      <p:ext uri="{BB962C8B-B14F-4D97-AF65-F5344CB8AC3E}">
        <p14:creationId xmlns:p14="http://schemas.microsoft.com/office/powerpoint/2010/main" val="697007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 listen and note down errors for post-task</a:t>
            </a:r>
            <a:r>
              <a:rPr lang="en-GB" baseline="0" dirty="0" smtClean="0"/>
              <a:t> error correction.</a:t>
            </a:r>
            <a:endParaRPr lang="en-GB" dirty="0"/>
          </a:p>
        </p:txBody>
      </p:sp>
      <p:sp>
        <p:nvSpPr>
          <p:cNvPr id="4" name="Slide Number Placeholder 3"/>
          <p:cNvSpPr>
            <a:spLocks noGrp="1"/>
          </p:cNvSpPr>
          <p:nvPr>
            <p:ph type="sldNum" sz="quarter" idx="10"/>
          </p:nvPr>
        </p:nvSpPr>
        <p:spPr/>
        <p:txBody>
          <a:bodyPr/>
          <a:lstStyle/>
          <a:p>
            <a:fld id="{2813B65C-C86F-407E-B40A-22BDCCC6AF53}" type="slidenum">
              <a:rPr lang="en-GB" smtClean="0"/>
              <a:t>12</a:t>
            </a:fld>
            <a:endParaRPr lang="en-GB"/>
          </a:p>
        </p:txBody>
      </p:sp>
    </p:spTree>
    <p:extLst>
      <p:ext uri="{BB962C8B-B14F-4D97-AF65-F5344CB8AC3E}">
        <p14:creationId xmlns:p14="http://schemas.microsoft.com/office/powerpoint/2010/main" val="4187461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D9398D5-B033-4005-A95C-F3A9AC278D00}" type="datetimeFigureOut">
              <a:rPr lang="en-GB" smtClean="0"/>
              <a:t>25/03/2016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84B1E-742E-4BD4-B32A-55790D87908B}" type="slidenum">
              <a:rPr lang="en-GB" smtClean="0"/>
              <a:t>‹#›</a:t>
            </a:fld>
            <a:endParaRPr lang="en-GB"/>
          </a:p>
        </p:txBody>
      </p:sp>
    </p:spTree>
    <p:extLst>
      <p:ext uri="{BB962C8B-B14F-4D97-AF65-F5344CB8AC3E}">
        <p14:creationId xmlns:p14="http://schemas.microsoft.com/office/powerpoint/2010/main" val="3757026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D9398D5-B033-4005-A95C-F3A9AC278D00}" type="datetimeFigureOut">
              <a:rPr lang="en-GB" smtClean="0"/>
              <a:t>25/03/2016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84B1E-742E-4BD4-B32A-55790D87908B}" type="slidenum">
              <a:rPr lang="en-GB" smtClean="0"/>
              <a:t>‹#›</a:t>
            </a:fld>
            <a:endParaRPr lang="en-GB"/>
          </a:p>
        </p:txBody>
      </p:sp>
    </p:spTree>
    <p:extLst>
      <p:ext uri="{BB962C8B-B14F-4D97-AF65-F5344CB8AC3E}">
        <p14:creationId xmlns:p14="http://schemas.microsoft.com/office/powerpoint/2010/main" val="2250896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D9398D5-B033-4005-A95C-F3A9AC278D00}" type="datetimeFigureOut">
              <a:rPr lang="en-GB" smtClean="0"/>
              <a:t>25/03/2016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84B1E-742E-4BD4-B32A-55790D87908B}" type="slidenum">
              <a:rPr lang="en-GB" smtClean="0"/>
              <a:t>‹#›</a:t>
            </a:fld>
            <a:endParaRPr lang="en-GB"/>
          </a:p>
        </p:txBody>
      </p:sp>
    </p:spTree>
    <p:extLst>
      <p:ext uri="{BB962C8B-B14F-4D97-AF65-F5344CB8AC3E}">
        <p14:creationId xmlns:p14="http://schemas.microsoft.com/office/powerpoint/2010/main" val="3151806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D9398D5-B033-4005-A95C-F3A9AC278D00}" type="datetimeFigureOut">
              <a:rPr lang="en-GB" smtClean="0"/>
              <a:t>25/03/2016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84B1E-742E-4BD4-B32A-55790D87908B}" type="slidenum">
              <a:rPr lang="en-GB" smtClean="0"/>
              <a:t>‹#›</a:t>
            </a:fld>
            <a:endParaRPr lang="en-GB"/>
          </a:p>
        </p:txBody>
      </p:sp>
    </p:spTree>
    <p:extLst>
      <p:ext uri="{BB962C8B-B14F-4D97-AF65-F5344CB8AC3E}">
        <p14:creationId xmlns:p14="http://schemas.microsoft.com/office/powerpoint/2010/main" val="1262284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9398D5-B033-4005-A95C-F3A9AC278D00}" type="datetimeFigureOut">
              <a:rPr lang="en-GB" smtClean="0"/>
              <a:t>25/03/2016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84B1E-742E-4BD4-B32A-55790D87908B}" type="slidenum">
              <a:rPr lang="en-GB" smtClean="0"/>
              <a:t>‹#›</a:t>
            </a:fld>
            <a:endParaRPr lang="en-GB"/>
          </a:p>
        </p:txBody>
      </p:sp>
    </p:spTree>
    <p:extLst>
      <p:ext uri="{BB962C8B-B14F-4D97-AF65-F5344CB8AC3E}">
        <p14:creationId xmlns:p14="http://schemas.microsoft.com/office/powerpoint/2010/main" val="4126267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D9398D5-B033-4005-A95C-F3A9AC278D00}" type="datetimeFigureOut">
              <a:rPr lang="en-GB" smtClean="0"/>
              <a:t>25/03/2016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B84B1E-742E-4BD4-B32A-55790D87908B}" type="slidenum">
              <a:rPr lang="en-GB" smtClean="0"/>
              <a:t>‹#›</a:t>
            </a:fld>
            <a:endParaRPr lang="en-GB"/>
          </a:p>
        </p:txBody>
      </p:sp>
    </p:spTree>
    <p:extLst>
      <p:ext uri="{BB962C8B-B14F-4D97-AF65-F5344CB8AC3E}">
        <p14:creationId xmlns:p14="http://schemas.microsoft.com/office/powerpoint/2010/main" val="94976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D9398D5-B033-4005-A95C-F3A9AC278D00}" type="datetimeFigureOut">
              <a:rPr lang="en-GB" smtClean="0"/>
              <a:t>25/03/2016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0B84B1E-742E-4BD4-B32A-55790D87908B}" type="slidenum">
              <a:rPr lang="en-GB" smtClean="0"/>
              <a:t>‹#›</a:t>
            </a:fld>
            <a:endParaRPr lang="en-GB"/>
          </a:p>
        </p:txBody>
      </p:sp>
    </p:spTree>
    <p:extLst>
      <p:ext uri="{BB962C8B-B14F-4D97-AF65-F5344CB8AC3E}">
        <p14:creationId xmlns:p14="http://schemas.microsoft.com/office/powerpoint/2010/main" val="4294051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D9398D5-B033-4005-A95C-F3A9AC278D00}" type="datetimeFigureOut">
              <a:rPr lang="en-GB" smtClean="0"/>
              <a:t>25/03/2016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0B84B1E-742E-4BD4-B32A-55790D87908B}" type="slidenum">
              <a:rPr lang="en-GB" smtClean="0"/>
              <a:t>‹#›</a:t>
            </a:fld>
            <a:endParaRPr lang="en-GB"/>
          </a:p>
        </p:txBody>
      </p:sp>
    </p:spTree>
    <p:extLst>
      <p:ext uri="{BB962C8B-B14F-4D97-AF65-F5344CB8AC3E}">
        <p14:creationId xmlns:p14="http://schemas.microsoft.com/office/powerpoint/2010/main" val="4239544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9398D5-B033-4005-A95C-F3A9AC278D00}" type="datetimeFigureOut">
              <a:rPr lang="en-GB" smtClean="0"/>
              <a:t>25/03/2016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0B84B1E-742E-4BD4-B32A-55790D87908B}" type="slidenum">
              <a:rPr lang="en-GB" smtClean="0"/>
              <a:t>‹#›</a:t>
            </a:fld>
            <a:endParaRPr lang="en-GB"/>
          </a:p>
        </p:txBody>
      </p:sp>
    </p:spTree>
    <p:extLst>
      <p:ext uri="{BB962C8B-B14F-4D97-AF65-F5344CB8AC3E}">
        <p14:creationId xmlns:p14="http://schemas.microsoft.com/office/powerpoint/2010/main" val="44302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9398D5-B033-4005-A95C-F3A9AC278D00}" type="datetimeFigureOut">
              <a:rPr lang="en-GB" smtClean="0"/>
              <a:t>25/03/2016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B84B1E-742E-4BD4-B32A-55790D87908B}" type="slidenum">
              <a:rPr lang="en-GB" smtClean="0"/>
              <a:t>‹#›</a:t>
            </a:fld>
            <a:endParaRPr lang="en-GB"/>
          </a:p>
        </p:txBody>
      </p:sp>
    </p:spTree>
    <p:extLst>
      <p:ext uri="{BB962C8B-B14F-4D97-AF65-F5344CB8AC3E}">
        <p14:creationId xmlns:p14="http://schemas.microsoft.com/office/powerpoint/2010/main" val="3215771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9398D5-B033-4005-A95C-F3A9AC278D00}" type="datetimeFigureOut">
              <a:rPr lang="en-GB" smtClean="0"/>
              <a:t>25/03/2016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B84B1E-742E-4BD4-B32A-55790D87908B}" type="slidenum">
              <a:rPr lang="en-GB" smtClean="0"/>
              <a:t>‹#›</a:t>
            </a:fld>
            <a:endParaRPr lang="en-GB"/>
          </a:p>
        </p:txBody>
      </p:sp>
    </p:spTree>
    <p:extLst>
      <p:ext uri="{BB962C8B-B14F-4D97-AF65-F5344CB8AC3E}">
        <p14:creationId xmlns:p14="http://schemas.microsoft.com/office/powerpoint/2010/main" val="2702887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9398D5-B033-4005-A95C-F3A9AC278D00}" type="datetimeFigureOut">
              <a:rPr lang="en-GB" smtClean="0"/>
              <a:t>25/03/2016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B84B1E-742E-4BD4-B32A-55790D87908B}" type="slidenum">
              <a:rPr lang="en-GB" smtClean="0"/>
              <a:t>‹#›</a:t>
            </a:fld>
            <a:endParaRPr lang="en-GB"/>
          </a:p>
        </p:txBody>
      </p:sp>
    </p:spTree>
    <p:extLst>
      <p:ext uri="{BB962C8B-B14F-4D97-AF65-F5344CB8AC3E}">
        <p14:creationId xmlns:p14="http://schemas.microsoft.com/office/powerpoint/2010/main" val="9212972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eewiki.newint.org/index.php/Main_Pag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72400" cy="2520280"/>
          </a:xfrm>
        </p:spPr>
        <p:txBody>
          <a:bodyPr>
            <a:noAutofit/>
          </a:bodyPr>
          <a:lstStyle/>
          <a:p>
            <a:r>
              <a:rPr lang="en-GB" sz="14000" b="1" dirty="0" smtClean="0"/>
              <a:t>Sport</a:t>
            </a:r>
            <a:endParaRPr lang="en-GB" sz="14000" b="1" dirty="0"/>
          </a:p>
        </p:txBody>
      </p:sp>
      <p:sp>
        <p:nvSpPr>
          <p:cNvPr id="3" name="Subtitle 2"/>
          <p:cNvSpPr>
            <a:spLocks noGrp="1"/>
          </p:cNvSpPr>
          <p:nvPr>
            <p:ph type="subTitle" idx="1"/>
          </p:nvPr>
        </p:nvSpPr>
        <p:spPr>
          <a:xfrm>
            <a:off x="1371600" y="5013176"/>
            <a:ext cx="6400800" cy="864096"/>
          </a:xfrm>
        </p:spPr>
        <p:txBody>
          <a:bodyPr>
            <a:normAutofit fontScale="85000" lnSpcReduction="20000"/>
          </a:bodyPr>
          <a:lstStyle/>
          <a:p>
            <a:pPr>
              <a:defRPr/>
            </a:pPr>
            <a:r>
              <a:rPr lang="en-GB" b="1" dirty="0"/>
              <a:t>NEW INTERNATIONALIST  EASIER ENGLISH </a:t>
            </a:r>
          </a:p>
          <a:p>
            <a:pPr>
              <a:defRPr/>
            </a:pPr>
            <a:r>
              <a:rPr lang="en-GB" b="1" dirty="0"/>
              <a:t>Pre-Intermediate READY LESSON</a:t>
            </a:r>
          </a:p>
          <a:p>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5525" y="116632"/>
            <a:ext cx="5578475" cy="140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31765"/>
            <a:ext cx="3214737" cy="2012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00854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F</a:t>
            </a:r>
            <a:r>
              <a:rPr lang="en-GB" b="1" dirty="0" smtClean="0"/>
              <a:t>ill the gaps with these modal verbs:  </a:t>
            </a:r>
            <a:r>
              <a:rPr lang="en-GB" b="1" dirty="0" smtClean="0">
                <a:solidFill>
                  <a:srgbClr val="FF0000"/>
                </a:solidFill>
              </a:rPr>
              <a:t>have to / can’t / can</a:t>
            </a:r>
            <a:endParaRPr lang="en-GB" b="1" dirty="0">
              <a:solidFill>
                <a:srgbClr val="FF0000"/>
              </a:solidFill>
            </a:endParaRPr>
          </a:p>
        </p:txBody>
      </p:sp>
      <p:sp>
        <p:nvSpPr>
          <p:cNvPr id="3" name="Content Placeholder 2"/>
          <p:cNvSpPr>
            <a:spLocks noGrp="1"/>
          </p:cNvSpPr>
          <p:nvPr>
            <p:ph idx="1"/>
          </p:nvPr>
        </p:nvSpPr>
        <p:spPr>
          <a:xfrm>
            <a:off x="457200" y="1600200"/>
            <a:ext cx="8291264" cy="4997152"/>
          </a:xfrm>
        </p:spPr>
        <p:txBody>
          <a:bodyPr>
            <a:noAutofit/>
          </a:bodyPr>
          <a:lstStyle/>
          <a:p>
            <a:pPr marL="0" indent="0">
              <a:buNone/>
            </a:pPr>
            <a:r>
              <a:rPr lang="en-GB" sz="3600" b="1" dirty="0" smtClean="0">
                <a:solidFill>
                  <a:srgbClr val="7030A0"/>
                </a:solidFill>
              </a:rPr>
              <a:t>1/ The children ……. go to school.</a:t>
            </a:r>
          </a:p>
          <a:p>
            <a:pPr marL="0" indent="0">
              <a:buNone/>
            </a:pPr>
            <a:r>
              <a:rPr lang="en-GB" sz="3600" b="1" dirty="0" smtClean="0">
                <a:solidFill>
                  <a:srgbClr val="7030A0"/>
                </a:solidFill>
              </a:rPr>
              <a:t>2/ The child miners ……. earn money for their families.</a:t>
            </a:r>
          </a:p>
          <a:p>
            <a:pPr marL="0" indent="0">
              <a:buNone/>
            </a:pPr>
            <a:r>
              <a:rPr lang="en-GB" sz="3600" b="1" dirty="0" smtClean="0">
                <a:solidFill>
                  <a:srgbClr val="7030A0"/>
                </a:solidFill>
              </a:rPr>
              <a:t>3/ Football coaching …… get children to learn to read.</a:t>
            </a:r>
          </a:p>
          <a:p>
            <a:pPr marL="0" indent="0">
              <a:buNone/>
            </a:pPr>
            <a:r>
              <a:rPr lang="en-GB" sz="3600" b="1" dirty="0">
                <a:solidFill>
                  <a:srgbClr val="7030A0"/>
                </a:solidFill>
              </a:rPr>
              <a:t>4</a:t>
            </a:r>
            <a:r>
              <a:rPr lang="en-GB" sz="3600" b="1" dirty="0" smtClean="0">
                <a:solidFill>
                  <a:srgbClr val="7030A0"/>
                </a:solidFill>
              </a:rPr>
              <a:t>/ Women ……. watch live sport in Iran.</a:t>
            </a:r>
          </a:p>
          <a:p>
            <a:pPr marL="0" indent="0">
              <a:buNone/>
            </a:pPr>
            <a:r>
              <a:rPr lang="en-GB" sz="3600" b="1" dirty="0">
                <a:solidFill>
                  <a:srgbClr val="7030A0"/>
                </a:solidFill>
              </a:rPr>
              <a:t>5</a:t>
            </a:r>
            <a:r>
              <a:rPr lang="en-GB" sz="3600" b="1" dirty="0" smtClean="0">
                <a:solidFill>
                  <a:srgbClr val="7030A0"/>
                </a:solidFill>
              </a:rPr>
              <a:t>/ If women watch volleyball, the police …. </a:t>
            </a:r>
            <a:r>
              <a:rPr lang="en-GB" sz="3600" b="1" dirty="0">
                <a:solidFill>
                  <a:srgbClr val="7030A0"/>
                </a:solidFill>
              </a:rPr>
              <a:t>a</a:t>
            </a:r>
            <a:r>
              <a:rPr lang="en-GB" sz="3600" b="1" dirty="0" smtClean="0">
                <a:solidFill>
                  <a:srgbClr val="7030A0"/>
                </a:solidFill>
              </a:rPr>
              <a:t>rrest them.</a:t>
            </a:r>
            <a:endParaRPr lang="en-GB" sz="3600" b="1" dirty="0">
              <a:solidFill>
                <a:srgbClr val="7030A0"/>
              </a:solidFill>
            </a:endParaRPr>
          </a:p>
        </p:txBody>
      </p:sp>
    </p:spTree>
    <p:extLst>
      <p:ext uri="{BB962C8B-B14F-4D97-AF65-F5344CB8AC3E}">
        <p14:creationId xmlns:p14="http://schemas.microsoft.com/office/powerpoint/2010/main" val="18390267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en-GB" b="1" dirty="0" smtClean="0"/>
              <a:t>Speaking: Radio news preparation</a:t>
            </a:r>
            <a:endParaRPr lang="en-GB" b="1" dirty="0"/>
          </a:p>
        </p:txBody>
      </p:sp>
      <p:sp>
        <p:nvSpPr>
          <p:cNvPr id="3" name="Content Placeholder 2"/>
          <p:cNvSpPr>
            <a:spLocks noGrp="1"/>
          </p:cNvSpPr>
          <p:nvPr>
            <p:ph idx="1"/>
          </p:nvPr>
        </p:nvSpPr>
        <p:spPr>
          <a:xfrm>
            <a:off x="251520" y="1268760"/>
            <a:ext cx="8712968" cy="5400600"/>
          </a:xfrm>
        </p:spPr>
        <p:txBody>
          <a:bodyPr>
            <a:normAutofit fontScale="85000" lnSpcReduction="20000"/>
          </a:bodyPr>
          <a:lstStyle/>
          <a:p>
            <a:pPr marL="0" indent="0">
              <a:buNone/>
            </a:pPr>
            <a:r>
              <a:rPr lang="en-GB" sz="4800" b="1" dirty="0" smtClean="0"/>
              <a:t>Get into 3 groups:</a:t>
            </a:r>
          </a:p>
          <a:p>
            <a:pPr marL="514350" indent="-514350" algn="ctr">
              <a:buAutoNum type="alphaLcParenR"/>
            </a:pPr>
            <a:r>
              <a:rPr lang="en-GB" sz="4800" b="1" dirty="0" smtClean="0">
                <a:solidFill>
                  <a:srgbClr val="FF0000"/>
                </a:solidFill>
              </a:rPr>
              <a:t>Child miners in Burkina Faso</a:t>
            </a:r>
          </a:p>
          <a:p>
            <a:pPr marL="514350" indent="-514350" algn="ctr">
              <a:buAutoNum type="alphaLcParenR"/>
            </a:pPr>
            <a:r>
              <a:rPr lang="en-GB" sz="4800" b="1" dirty="0" smtClean="0">
                <a:solidFill>
                  <a:srgbClr val="FF0000"/>
                </a:solidFill>
              </a:rPr>
              <a:t>Women in Iran</a:t>
            </a:r>
          </a:p>
          <a:p>
            <a:pPr marL="514350" indent="-514350" algn="ctr">
              <a:buAutoNum type="alphaLcParenR"/>
            </a:pPr>
            <a:r>
              <a:rPr lang="en-GB" sz="4800" b="1" dirty="0" smtClean="0">
                <a:solidFill>
                  <a:srgbClr val="FF0000"/>
                </a:solidFill>
              </a:rPr>
              <a:t>Radio reporters</a:t>
            </a:r>
          </a:p>
          <a:p>
            <a:pPr marL="0" indent="0">
              <a:buNone/>
            </a:pPr>
            <a:r>
              <a:rPr lang="en-GB" sz="4800" b="1" dirty="0" smtClean="0"/>
              <a:t>Reporters prepare questions to ask. Child miners and Iranian women prepare what they want to say to the reporter. </a:t>
            </a:r>
          </a:p>
          <a:p>
            <a:pPr marL="0" indent="0">
              <a:buNone/>
            </a:pPr>
            <a:r>
              <a:rPr lang="en-GB" sz="4800" b="1" dirty="0" smtClean="0"/>
              <a:t>You can use the texts to help prepare.</a:t>
            </a:r>
            <a:endParaRPr lang="en-GB" sz="4800" b="1" dirty="0"/>
          </a:p>
        </p:txBody>
      </p:sp>
    </p:spTree>
    <p:extLst>
      <p:ext uri="{BB962C8B-B14F-4D97-AF65-F5344CB8AC3E}">
        <p14:creationId xmlns:p14="http://schemas.microsoft.com/office/powerpoint/2010/main" val="1053659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434282"/>
          </a:xfrm>
        </p:spPr>
        <p:txBody>
          <a:bodyPr>
            <a:normAutofit/>
          </a:bodyPr>
          <a:lstStyle/>
          <a:p>
            <a:r>
              <a:rPr lang="en-GB" dirty="0" smtClean="0"/>
              <a:t>Speaking: change groups so there is at least one a), b) and c) in each group</a:t>
            </a:r>
            <a:endParaRPr lang="en-GB" dirty="0"/>
          </a:p>
        </p:txBody>
      </p:sp>
      <p:sp>
        <p:nvSpPr>
          <p:cNvPr id="3" name="Content Placeholder 2"/>
          <p:cNvSpPr>
            <a:spLocks noGrp="1"/>
          </p:cNvSpPr>
          <p:nvPr>
            <p:ph idx="1"/>
          </p:nvPr>
        </p:nvSpPr>
        <p:spPr>
          <a:xfrm>
            <a:off x="323528" y="2708920"/>
            <a:ext cx="8568952" cy="3417243"/>
          </a:xfrm>
        </p:spPr>
        <p:txBody>
          <a:bodyPr>
            <a:noAutofit/>
          </a:bodyPr>
          <a:lstStyle/>
          <a:p>
            <a:pPr marL="0" indent="0">
              <a:buNone/>
            </a:pPr>
            <a:r>
              <a:rPr lang="en-GB" sz="4400" b="1" dirty="0" smtClean="0"/>
              <a:t>Radio reporter – interview the child miner(s) and the woman/women in Iran – for a radio programme called </a:t>
            </a:r>
            <a:r>
              <a:rPr lang="en-GB" sz="6000" b="1" dirty="0" smtClean="0">
                <a:solidFill>
                  <a:srgbClr val="C00000"/>
                </a:solidFill>
              </a:rPr>
              <a:t>‘Sport around the world’.</a:t>
            </a:r>
            <a:endParaRPr lang="en-GB" sz="6000" b="1" dirty="0">
              <a:solidFill>
                <a:srgbClr val="C00000"/>
              </a:solidFill>
            </a:endParaRPr>
          </a:p>
        </p:txBody>
      </p:sp>
    </p:spTree>
    <p:extLst>
      <p:ext uri="{BB962C8B-B14F-4D97-AF65-F5344CB8AC3E}">
        <p14:creationId xmlns:p14="http://schemas.microsoft.com/office/powerpoint/2010/main" val="40653880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Writing: news reports</a:t>
            </a:r>
            <a:endParaRPr lang="en-GB" b="1" dirty="0"/>
          </a:p>
        </p:txBody>
      </p:sp>
      <p:sp>
        <p:nvSpPr>
          <p:cNvPr id="3" name="Content Placeholder 2"/>
          <p:cNvSpPr>
            <a:spLocks noGrp="1"/>
          </p:cNvSpPr>
          <p:nvPr>
            <p:ph idx="1"/>
          </p:nvPr>
        </p:nvSpPr>
        <p:spPr>
          <a:xfrm>
            <a:off x="323528" y="1268760"/>
            <a:ext cx="8568952" cy="5328592"/>
          </a:xfrm>
        </p:spPr>
        <p:txBody>
          <a:bodyPr>
            <a:normAutofit/>
          </a:bodyPr>
          <a:lstStyle/>
          <a:p>
            <a:pPr marL="0" indent="0">
              <a:buNone/>
            </a:pPr>
            <a:r>
              <a:rPr lang="en-GB" sz="3600" b="1" dirty="0" smtClean="0"/>
              <a:t>In the same groups, without looking back at the reading texts, make the front page of a newspaper:</a:t>
            </a:r>
          </a:p>
          <a:p>
            <a:pPr>
              <a:buFontTx/>
              <a:buChar char="-"/>
            </a:pPr>
            <a:r>
              <a:rPr lang="en-GB" sz="3600" b="1" dirty="0" smtClean="0">
                <a:solidFill>
                  <a:srgbClr val="00B050"/>
                </a:solidFill>
              </a:rPr>
              <a:t>Write headlines</a:t>
            </a:r>
          </a:p>
          <a:p>
            <a:pPr>
              <a:buFontTx/>
              <a:buChar char="-"/>
            </a:pPr>
            <a:r>
              <a:rPr lang="en-GB" sz="3600" b="1" dirty="0" smtClean="0">
                <a:solidFill>
                  <a:srgbClr val="00B050"/>
                </a:solidFill>
              </a:rPr>
              <a:t>Write the 2 stories / interviews</a:t>
            </a:r>
          </a:p>
          <a:p>
            <a:pPr>
              <a:buFontTx/>
              <a:buChar char="-"/>
            </a:pPr>
            <a:r>
              <a:rPr lang="en-GB" sz="3600" b="1" dirty="0" smtClean="0">
                <a:solidFill>
                  <a:srgbClr val="00B050"/>
                </a:solidFill>
              </a:rPr>
              <a:t>You can also draw pictures</a:t>
            </a:r>
          </a:p>
          <a:p>
            <a:pPr marL="0" indent="0">
              <a:buNone/>
            </a:pPr>
            <a:r>
              <a:rPr lang="en-GB" sz="3600" b="1" dirty="0" smtClean="0"/>
              <a:t>Compare all the newspaper pages to see which is best – why?</a:t>
            </a:r>
            <a:endParaRPr lang="en-GB" sz="3600" b="1"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2492896"/>
            <a:ext cx="2391624" cy="1262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2837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5400" b="1" dirty="0" smtClean="0">
                <a:solidFill>
                  <a:srgbClr val="FF0000"/>
                </a:solidFill>
              </a:rPr>
              <a:t>Homework</a:t>
            </a:r>
            <a:endParaRPr lang="en-GB" sz="5400" b="1" dirty="0">
              <a:solidFill>
                <a:srgbClr val="FF0000"/>
              </a:solidFill>
            </a:endParaRPr>
          </a:p>
        </p:txBody>
      </p:sp>
      <p:sp>
        <p:nvSpPr>
          <p:cNvPr id="3" name="Content Placeholder 2"/>
          <p:cNvSpPr>
            <a:spLocks noGrp="1"/>
          </p:cNvSpPr>
          <p:nvPr>
            <p:ph idx="1"/>
          </p:nvPr>
        </p:nvSpPr>
        <p:spPr>
          <a:xfrm>
            <a:off x="323528" y="1268760"/>
            <a:ext cx="8363272" cy="4857403"/>
          </a:xfrm>
        </p:spPr>
        <p:txBody>
          <a:bodyPr>
            <a:normAutofit/>
          </a:bodyPr>
          <a:lstStyle/>
          <a:p>
            <a:pPr marL="0" indent="0">
              <a:buNone/>
            </a:pPr>
            <a:r>
              <a:rPr lang="en-GB" sz="4400" b="1" dirty="0" smtClean="0"/>
              <a:t>Now choose more Easier English articles from the Easier English wiki: </a:t>
            </a:r>
            <a:r>
              <a:rPr lang="en-GB" dirty="0" smtClean="0">
                <a:hlinkClick r:id="rId2"/>
              </a:rPr>
              <a:t>http://eewiki.newint.org/index.php/Main_Page</a:t>
            </a:r>
            <a:endParaRPr lang="en-GB" dirty="0" smtClean="0"/>
          </a:p>
          <a:p>
            <a:pPr marL="0" indent="0">
              <a:buNone/>
            </a:pPr>
            <a:endParaRPr lang="en-GB" dirty="0"/>
          </a:p>
          <a:p>
            <a:pPr marL="0" indent="0">
              <a:buNone/>
            </a:pPr>
            <a:r>
              <a:rPr lang="en-GB" sz="4400" b="1" dirty="0" smtClean="0"/>
              <a:t>Read them, make notes and create another newspaper front page.</a:t>
            </a:r>
            <a:endParaRPr lang="en-GB" sz="4400" b="1" dirty="0"/>
          </a:p>
        </p:txBody>
      </p:sp>
    </p:spTree>
    <p:extLst>
      <p:ext uri="{BB962C8B-B14F-4D97-AF65-F5344CB8AC3E}">
        <p14:creationId xmlns:p14="http://schemas.microsoft.com/office/powerpoint/2010/main" val="22487319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This lesson:</a:t>
            </a:r>
            <a:endParaRPr lang="en-GB" dirty="0"/>
          </a:p>
        </p:txBody>
      </p:sp>
      <p:sp>
        <p:nvSpPr>
          <p:cNvPr id="3" name="Content Placeholder 2"/>
          <p:cNvSpPr>
            <a:spLocks noGrp="1"/>
          </p:cNvSpPr>
          <p:nvPr>
            <p:ph idx="1"/>
          </p:nvPr>
        </p:nvSpPr>
        <p:spPr/>
        <p:txBody>
          <a:bodyPr>
            <a:normAutofit lnSpcReduction="10000"/>
          </a:bodyPr>
          <a:lstStyle/>
          <a:p>
            <a:pPr marL="0" indent="0" algn="ctr">
              <a:buNone/>
            </a:pPr>
            <a:r>
              <a:rPr lang="en-GB" sz="5400" b="1" dirty="0" smtClean="0"/>
              <a:t>Speaking</a:t>
            </a:r>
          </a:p>
          <a:p>
            <a:pPr marL="0" indent="0" algn="ctr">
              <a:buNone/>
            </a:pPr>
            <a:r>
              <a:rPr lang="en-GB" sz="5400" b="1" dirty="0" smtClean="0"/>
              <a:t>Reading</a:t>
            </a:r>
          </a:p>
          <a:p>
            <a:pPr marL="0" indent="0" algn="ctr">
              <a:buNone/>
            </a:pPr>
            <a:r>
              <a:rPr lang="en-GB" sz="5400" b="1" dirty="0" smtClean="0"/>
              <a:t>Vocabulary</a:t>
            </a:r>
          </a:p>
          <a:p>
            <a:pPr marL="0" indent="0" algn="ctr">
              <a:buNone/>
            </a:pPr>
            <a:r>
              <a:rPr lang="en-GB" sz="5400" b="1" dirty="0" smtClean="0"/>
              <a:t>Grammar</a:t>
            </a:r>
          </a:p>
          <a:p>
            <a:pPr marL="0" indent="0" algn="ctr">
              <a:buNone/>
            </a:pPr>
            <a:r>
              <a:rPr lang="en-GB" sz="5400" b="1" dirty="0" smtClean="0"/>
              <a:t>Writing</a:t>
            </a:r>
          </a:p>
          <a:p>
            <a:pPr marL="0" indent="0">
              <a:buNone/>
            </a:pPr>
            <a:endParaRPr lang="en-GB" dirty="0"/>
          </a:p>
        </p:txBody>
      </p:sp>
    </p:spTree>
    <p:extLst>
      <p:ext uri="{BB962C8B-B14F-4D97-AF65-F5344CB8AC3E}">
        <p14:creationId xmlns:p14="http://schemas.microsoft.com/office/powerpoint/2010/main" val="6184236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098814" cy="1143000"/>
          </a:xfrm>
        </p:spPr>
        <p:txBody>
          <a:bodyPr>
            <a:normAutofit fontScale="90000"/>
          </a:bodyPr>
          <a:lstStyle/>
          <a:p>
            <a:r>
              <a:rPr lang="en-GB" dirty="0" smtClean="0"/>
              <a:t>What do you think we’re going to read about?</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409" y="4095270"/>
            <a:ext cx="4158190" cy="276273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5130" y="3645024"/>
            <a:ext cx="4308144" cy="2694415"/>
          </a:xfrm>
          <a:prstGeom prst="rect">
            <a:avLst/>
          </a:prstGeom>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867" y="1897618"/>
            <a:ext cx="4250035" cy="2240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Content Placeholder 6"/>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a:off x="4790694" y="260648"/>
            <a:ext cx="4178825" cy="3024336"/>
          </a:xfrm>
        </p:spPr>
      </p:pic>
    </p:spTree>
    <p:extLst>
      <p:ext uri="{BB962C8B-B14F-4D97-AF65-F5344CB8AC3E}">
        <p14:creationId xmlns:p14="http://schemas.microsoft.com/office/powerpoint/2010/main" val="13094337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7030A0"/>
                </a:solidFill>
              </a:rPr>
              <a:t>Here are 4 organizations. What do you think they do?</a:t>
            </a:r>
            <a:endParaRPr lang="en-GB" b="1" dirty="0">
              <a:solidFill>
                <a:srgbClr val="7030A0"/>
              </a:solidFill>
            </a:endParaRPr>
          </a:p>
        </p:txBody>
      </p:sp>
      <p:sp>
        <p:nvSpPr>
          <p:cNvPr id="3" name="Content Placeholder 2"/>
          <p:cNvSpPr>
            <a:spLocks noGrp="1"/>
          </p:cNvSpPr>
          <p:nvPr>
            <p:ph idx="1"/>
          </p:nvPr>
        </p:nvSpPr>
        <p:spPr>
          <a:xfrm>
            <a:off x="457200" y="1600200"/>
            <a:ext cx="8363272" cy="4997152"/>
          </a:xfrm>
        </p:spPr>
        <p:txBody>
          <a:bodyPr>
            <a:normAutofit/>
          </a:bodyPr>
          <a:lstStyle/>
          <a:p>
            <a:pPr marL="0" indent="0">
              <a:buNone/>
            </a:pPr>
            <a:r>
              <a:rPr lang="en-GB" sz="5400" b="1" dirty="0" smtClean="0"/>
              <a:t>a) ‘Coaching for Hope’</a:t>
            </a:r>
          </a:p>
          <a:p>
            <a:pPr marL="0" indent="0">
              <a:buNone/>
            </a:pPr>
            <a:r>
              <a:rPr lang="en-GB" sz="5400" b="1" dirty="0" smtClean="0"/>
              <a:t>b) ‘Human Rights Watch’</a:t>
            </a:r>
          </a:p>
          <a:p>
            <a:pPr marL="0" indent="0">
              <a:buNone/>
            </a:pPr>
            <a:r>
              <a:rPr lang="en-GB" sz="5400" b="1" dirty="0" smtClean="0"/>
              <a:t>c) ‘Watch for Women’</a:t>
            </a:r>
          </a:p>
          <a:p>
            <a:pPr marL="0" indent="0">
              <a:buNone/>
            </a:pPr>
            <a:r>
              <a:rPr lang="en-GB" sz="5400" b="1" dirty="0" smtClean="0"/>
              <a:t>d) ‘Let Iranian Women Enter their Stadiums’</a:t>
            </a:r>
          </a:p>
          <a:p>
            <a:pPr marL="0" indent="0">
              <a:buNone/>
            </a:pPr>
            <a:endParaRPr lang="en-GB" dirty="0"/>
          </a:p>
        </p:txBody>
      </p:sp>
    </p:spTree>
    <p:extLst>
      <p:ext uri="{BB962C8B-B14F-4D97-AF65-F5344CB8AC3E}">
        <p14:creationId xmlns:p14="http://schemas.microsoft.com/office/powerpoint/2010/main" val="2594523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8800" dirty="0" smtClean="0"/>
              <a:t>Reading 1:</a:t>
            </a:r>
            <a:endParaRPr lang="en-GB" sz="8800" dirty="0"/>
          </a:p>
        </p:txBody>
      </p:sp>
      <p:sp>
        <p:nvSpPr>
          <p:cNvPr id="3" name="Content Placeholder 2"/>
          <p:cNvSpPr>
            <a:spLocks noGrp="1"/>
          </p:cNvSpPr>
          <p:nvPr>
            <p:ph idx="1"/>
          </p:nvPr>
        </p:nvSpPr>
        <p:spPr>
          <a:xfrm>
            <a:off x="457200" y="1772816"/>
            <a:ext cx="8229600" cy="4353347"/>
          </a:xfrm>
        </p:spPr>
        <p:txBody>
          <a:bodyPr>
            <a:normAutofit fontScale="70000" lnSpcReduction="20000"/>
          </a:bodyPr>
          <a:lstStyle/>
          <a:p>
            <a:pPr marL="0" indent="0">
              <a:buNone/>
            </a:pPr>
            <a:r>
              <a:rPr lang="en-GB" sz="8000" dirty="0" smtClean="0"/>
              <a:t>Quickly skim the 2 articles – 2 minutes each – to check:</a:t>
            </a:r>
          </a:p>
          <a:p>
            <a:pPr marL="0" indent="0">
              <a:buNone/>
            </a:pPr>
            <a:r>
              <a:rPr lang="en-GB" sz="8000" dirty="0" smtClean="0"/>
              <a:t>a) the topic , and</a:t>
            </a:r>
          </a:p>
          <a:p>
            <a:pPr marL="0" indent="0">
              <a:buNone/>
            </a:pPr>
            <a:r>
              <a:rPr lang="en-GB" sz="8000" dirty="0" smtClean="0"/>
              <a:t>b) what the 4 </a:t>
            </a:r>
          </a:p>
          <a:p>
            <a:pPr marL="0" indent="0">
              <a:buNone/>
            </a:pPr>
            <a:r>
              <a:rPr lang="en-GB" sz="8000" dirty="0" smtClean="0"/>
              <a:t>organizations do</a:t>
            </a:r>
            <a:endParaRPr lang="en-GB" sz="80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399" y="4005064"/>
            <a:ext cx="3143150"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42361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4704"/>
          </a:xfrm>
        </p:spPr>
        <p:txBody>
          <a:bodyPr>
            <a:normAutofit fontScale="90000"/>
          </a:bodyPr>
          <a:lstStyle/>
          <a:p>
            <a:r>
              <a:rPr lang="en-GB" sz="3100" b="1" dirty="0" smtClean="0"/>
              <a:t>Football for child miners in Burkina Faso</a:t>
            </a:r>
            <a:r>
              <a:rPr lang="en-GB" sz="3100" dirty="0" smtClean="0"/>
              <a:t>   </a:t>
            </a:r>
            <a:r>
              <a:rPr lang="en-GB" sz="3100" i="1" dirty="0" smtClean="0"/>
              <a:t>by Interpol</a:t>
            </a:r>
            <a:r>
              <a:rPr lang="en-GB" sz="3100" dirty="0" smtClean="0"/>
              <a:t> </a:t>
            </a:r>
            <a:endParaRPr lang="en-GB" dirty="0"/>
          </a:p>
        </p:txBody>
      </p:sp>
      <p:sp>
        <p:nvSpPr>
          <p:cNvPr id="3" name="Content Placeholder 2"/>
          <p:cNvSpPr>
            <a:spLocks noGrp="1"/>
          </p:cNvSpPr>
          <p:nvPr>
            <p:ph idx="1"/>
          </p:nvPr>
        </p:nvSpPr>
        <p:spPr>
          <a:xfrm>
            <a:off x="179512" y="764704"/>
            <a:ext cx="8856984" cy="5976664"/>
          </a:xfrm>
        </p:spPr>
        <p:txBody>
          <a:bodyPr>
            <a:normAutofit fontScale="55000" lnSpcReduction="20000"/>
          </a:bodyPr>
          <a:lstStyle/>
          <a:p>
            <a:pPr marL="0" indent="0">
              <a:buNone/>
            </a:pPr>
            <a:r>
              <a:rPr lang="en-GB" sz="3600" dirty="0" smtClean="0"/>
              <a:t>Burkina Faso suddenly has a lot of gold. So more and more children – now more than 200,000 - are working in mines. Most mines and not regulated so the work is dangerous and often kills. The mines often collapse on the children. </a:t>
            </a:r>
          </a:p>
          <a:p>
            <a:pPr marL="0" indent="0">
              <a:buNone/>
            </a:pPr>
            <a:r>
              <a:rPr lang="en-GB" sz="3600" dirty="0" smtClean="0"/>
              <a:t>But there is not much work in Burkina Faso. The world price of cotton went down a lot so there are thousands of people with no jobs now. Gold is now the biggest export in Burkina Faso top export – it earns $1.52 billion. </a:t>
            </a:r>
          </a:p>
          <a:p>
            <a:pPr marL="0" indent="0">
              <a:buNone/>
            </a:pPr>
            <a:r>
              <a:rPr lang="en-GB" sz="3600" dirty="0" err="1" smtClean="0"/>
              <a:t>Ansonzu</a:t>
            </a:r>
            <a:r>
              <a:rPr lang="en-GB" sz="3600" dirty="0" smtClean="0"/>
              <a:t> </a:t>
            </a:r>
            <a:r>
              <a:rPr lang="en-GB" sz="3600" dirty="0" err="1" smtClean="0"/>
              <a:t>Hawma</a:t>
            </a:r>
            <a:r>
              <a:rPr lang="en-GB" sz="3600" dirty="0" smtClean="0"/>
              <a:t> started mining four years ago when he was 13 years old. ‘I can fill up to four or five bags a day with rocks,’ he says ‘If there is any gold in the bags, we sell it; then I make some money.’ </a:t>
            </a:r>
          </a:p>
          <a:p>
            <a:pPr marL="0" indent="0">
              <a:buNone/>
            </a:pPr>
            <a:r>
              <a:rPr lang="en-GB" sz="3600" dirty="0" err="1" smtClean="0"/>
              <a:t>Ansonzu</a:t>
            </a:r>
            <a:r>
              <a:rPr lang="en-GB" sz="3600" dirty="0" smtClean="0"/>
              <a:t> has never been to school and, like many children his age, the mines were his only choice in life. He sends all the money he earns to his family in the village near Dori, in the north of Burkina Faso. They need his money to survive. ‘They have nothing,’ he explains. ‘No food to live.’ </a:t>
            </a:r>
          </a:p>
          <a:p>
            <a:pPr marL="0" indent="0">
              <a:buNone/>
            </a:pPr>
            <a:r>
              <a:rPr lang="en-GB" sz="3600" dirty="0" smtClean="0"/>
              <a:t>Groups in Burkina Faso are trying to get children away from this dangerous work, with football. All the child miners love football - Africa’s favourite sport. </a:t>
            </a:r>
          </a:p>
          <a:p>
            <a:pPr marL="0" indent="0">
              <a:buNone/>
            </a:pPr>
            <a:r>
              <a:rPr lang="en-GB" sz="3600" i="1" dirty="0" smtClean="0"/>
              <a:t>Coaching for Hope </a:t>
            </a:r>
            <a:r>
              <a:rPr lang="en-GB" sz="3600" dirty="0" smtClean="0"/>
              <a:t>is an organization that gives football-skills training and literacy classes to the child miners. </a:t>
            </a:r>
            <a:r>
              <a:rPr lang="en-GB" sz="3600" dirty="0" err="1" smtClean="0"/>
              <a:t>Ansonzu</a:t>
            </a:r>
            <a:r>
              <a:rPr lang="en-GB" sz="3600" dirty="0" smtClean="0"/>
              <a:t>, in a football shirt, is doing this. </a:t>
            </a:r>
          </a:p>
          <a:p>
            <a:pPr marL="0" indent="0">
              <a:buNone/>
            </a:pPr>
            <a:r>
              <a:rPr lang="en-GB" sz="3600" dirty="0" smtClean="0"/>
              <a:t>This is not the same as being in school. But it gives the children something different from the mines and helps them come back to learning. UN statistics show that in developing countries, every year in school helps the children earn 10 per cent more money in future. </a:t>
            </a:r>
          </a:p>
          <a:p>
            <a:endParaRPr lang="en-GB" dirty="0"/>
          </a:p>
        </p:txBody>
      </p:sp>
    </p:spTree>
    <p:extLst>
      <p:ext uri="{BB962C8B-B14F-4D97-AF65-F5344CB8AC3E}">
        <p14:creationId xmlns:p14="http://schemas.microsoft.com/office/powerpoint/2010/main" val="37118876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576064"/>
          </a:xfrm>
        </p:spPr>
        <p:txBody>
          <a:bodyPr>
            <a:normAutofit fontScale="90000"/>
          </a:bodyPr>
          <a:lstStyle/>
          <a:p>
            <a:r>
              <a:rPr lang="en-GB" sz="3600" b="1" dirty="0" smtClean="0"/>
              <a:t>Protest in Iran about volleyball</a:t>
            </a:r>
            <a:r>
              <a:rPr lang="en-GB" sz="3600" dirty="0" smtClean="0"/>
              <a:t>  </a:t>
            </a:r>
            <a:r>
              <a:rPr lang="en-GB" sz="2200" dirty="0" smtClean="0"/>
              <a:t>by </a:t>
            </a:r>
            <a:r>
              <a:rPr lang="en-GB" sz="2200" i="1" dirty="0" smtClean="0"/>
              <a:t>Kelsi Farrington</a:t>
            </a:r>
            <a:r>
              <a:rPr lang="en-GB" sz="2200" dirty="0" smtClean="0"/>
              <a:t> </a:t>
            </a:r>
            <a:endParaRPr lang="en-GB" dirty="0"/>
          </a:p>
        </p:txBody>
      </p:sp>
      <p:sp>
        <p:nvSpPr>
          <p:cNvPr id="3" name="Content Placeholder 2"/>
          <p:cNvSpPr>
            <a:spLocks noGrp="1"/>
          </p:cNvSpPr>
          <p:nvPr>
            <p:ph idx="1"/>
          </p:nvPr>
        </p:nvSpPr>
        <p:spPr>
          <a:xfrm>
            <a:off x="179512" y="764704"/>
            <a:ext cx="8856984" cy="5976664"/>
          </a:xfrm>
        </p:spPr>
        <p:txBody>
          <a:bodyPr>
            <a:normAutofit fontScale="62500" lnSpcReduction="20000"/>
          </a:bodyPr>
          <a:lstStyle/>
          <a:p>
            <a:pPr marL="0" indent="0">
              <a:buNone/>
            </a:pPr>
            <a:r>
              <a:rPr lang="en-GB" sz="3700" i="1" dirty="0" smtClean="0"/>
              <a:t>Human Rights Watch (HRW) </a:t>
            </a:r>
            <a:r>
              <a:rPr lang="en-GB" sz="3700" dirty="0" smtClean="0"/>
              <a:t>is helping to fight against Iran’s ban on women watching volleyball matches. </a:t>
            </a:r>
          </a:p>
          <a:p>
            <a:pPr marL="0" indent="0">
              <a:buNone/>
            </a:pPr>
            <a:r>
              <a:rPr lang="en-GB" sz="3700" dirty="0" smtClean="0"/>
              <a:t>Since the 1979 revolution, Iranian women have not been allowed to go to live sports events because they are ‘un-Islamic’. But in 2012, this ban started to include volleyball too. And volleyball is the most popular sport in Iran. </a:t>
            </a:r>
          </a:p>
          <a:p>
            <a:pPr marL="0" indent="0">
              <a:buNone/>
            </a:pPr>
            <a:r>
              <a:rPr lang="en-GB" sz="3700" dirty="0" smtClean="0"/>
              <a:t>So men and women cannot watch volleyball matches in public areas together – even on television. If people do this, they can be arrested. </a:t>
            </a:r>
          </a:p>
          <a:p>
            <a:pPr marL="0" indent="0">
              <a:buNone/>
            </a:pPr>
            <a:r>
              <a:rPr lang="en-GB" sz="3700" dirty="0" smtClean="0"/>
              <a:t>The </a:t>
            </a:r>
            <a:r>
              <a:rPr lang="en-GB" sz="3700" i="1" dirty="0" smtClean="0"/>
              <a:t>#Watch4Women </a:t>
            </a:r>
            <a:r>
              <a:rPr lang="en-GB" sz="3700" dirty="0" smtClean="0"/>
              <a:t>campaign is putting pressure on the </a:t>
            </a:r>
            <a:r>
              <a:rPr lang="en-GB" sz="3700" i="1" dirty="0" smtClean="0"/>
              <a:t>International Volleyball Federation (FIVB)</a:t>
            </a:r>
            <a:r>
              <a:rPr lang="en-GB" sz="3700" dirty="0" smtClean="0"/>
              <a:t> to make Iran change this law. </a:t>
            </a:r>
          </a:p>
          <a:p>
            <a:pPr marL="0" indent="0">
              <a:buNone/>
            </a:pPr>
            <a:r>
              <a:rPr lang="en-GB" sz="3700" dirty="0" err="1" smtClean="0"/>
              <a:t>Minky</a:t>
            </a:r>
            <a:r>
              <a:rPr lang="en-GB" sz="3700" dirty="0" smtClean="0"/>
              <a:t> Worden, Director of Global Initiatives at HRW, says that if women cannot go to matches, Iran should not be allowed to host international games. The </a:t>
            </a:r>
            <a:r>
              <a:rPr lang="en-GB" sz="3700" i="1" dirty="0" smtClean="0"/>
              <a:t>Iranian Volleyball Federation </a:t>
            </a:r>
            <a:r>
              <a:rPr lang="en-GB" sz="3700" dirty="0" smtClean="0"/>
              <a:t>hosted six international matches in 2015. Women and girls were not allowed to go. This is against women’s rights, the FIVB’s constitution and the Olympic Charter. </a:t>
            </a:r>
          </a:p>
          <a:p>
            <a:pPr marL="0" indent="0">
              <a:buNone/>
            </a:pPr>
            <a:r>
              <a:rPr lang="en-GB" sz="3700" dirty="0" smtClean="0"/>
              <a:t>‘It is a basic human right to cheer for your team,’ said Darya </a:t>
            </a:r>
            <a:r>
              <a:rPr lang="en-GB" sz="3700" dirty="0" err="1" smtClean="0"/>
              <a:t>Safai</a:t>
            </a:r>
            <a:r>
              <a:rPr lang="en-GB" sz="3700" dirty="0" smtClean="0"/>
              <a:t> (for the group </a:t>
            </a:r>
            <a:r>
              <a:rPr lang="en-GB" sz="3700" i="1" dirty="0" smtClean="0"/>
              <a:t>Let Iranian Women Enter Their Stadiums</a:t>
            </a:r>
            <a:r>
              <a:rPr lang="en-GB" sz="3700" dirty="0" smtClean="0"/>
              <a:t>). She says the volleyball campaign is a way to change the discrimination against women in Iran. </a:t>
            </a:r>
          </a:p>
          <a:p>
            <a:endParaRPr lang="en-GB" dirty="0"/>
          </a:p>
        </p:txBody>
      </p:sp>
    </p:spTree>
    <p:extLst>
      <p:ext uri="{BB962C8B-B14F-4D97-AF65-F5344CB8AC3E}">
        <p14:creationId xmlns:p14="http://schemas.microsoft.com/office/powerpoint/2010/main" val="33842624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274638"/>
            <a:ext cx="3168352" cy="1354162"/>
          </a:xfrm>
        </p:spPr>
        <p:txBody>
          <a:bodyPr>
            <a:normAutofit fontScale="90000"/>
          </a:bodyPr>
          <a:lstStyle/>
          <a:p>
            <a:r>
              <a:rPr lang="en-GB" b="1" dirty="0" smtClean="0"/>
              <a:t>Vocabulary – match:</a:t>
            </a:r>
            <a:endParaRPr lang="en-GB" b="1" dirty="0"/>
          </a:p>
        </p:txBody>
      </p:sp>
      <p:sp>
        <p:nvSpPr>
          <p:cNvPr id="5" name="Content Placeholder 4"/>
          <p:cNvSpPr>
            <a:spLocks noGrp="1"/>
          </p:cNvSpPr>
          <p:nvPr>
            <p:ph sz="half" idx="1"/>
          </p:nvPr>
        </p:nvSpPr>
        <p:spPr>
          <a:xfrm>
            <a:off x="107504" y="1772816"/>
            <a:ext cx="3528392" cy="4824536"/>
          </a:xfrm>
        </p:spPr>
        <p:txBody>
          <a:bodyPr>
            <a:normAutofit lnSpcReduction="10000"/>
          </a:bodyPr>
          <a:lstStyle/>
          <a:p>
            <a:pPr marL="0" indent="0">
              <a:buNone/>
            </a:pPr>
            <a:r>
              <a:rPr lang="en-GB" sz="3600" b="1" dirty="0" smtClean="0">
                <a:solidFill>
                  <a:srgbClr val="C00000"/>
                </a:solidFill>
              </a:rPr>
              <a:t>1/ miner</a:t>
            </a:r>
          </a:p>
          <a:p>
            <a:pPr marL="0" indent="0">
              <a:buNone/>
            </a:pPr>
            <a:r>
              <a:rPr lang="en-GB" sz="3600" b="1" dirty="0" smtClean="0">
                <a:solidFill>
                  <a:srgbClr val="C00000"/>
                </a:solidFill>
              </a:rPr>
              <a:t>2/ to collapse</a:t>
            </a:r>
          </a:p>
          <a:p>
            <a:pPr marL="0" indent="0">
              <a:buNone/>
            </a:pPr>
            <a:r>
              <a:rPr lang="en-GB" sz="3600" b="1" dirty="0">
                <a:solidFill>
                  <a:srgbClr val="C00000"/>
                </a:solidFill>
              </a:rPr>
              <a:t>3</a:t>
            </a:r>
            <a:r>
              <a:rPr lang="en-GB" sz="3600" b="1" dirty="0" smtClean="0">
                <a:solidFill>
                  <a:srgbClr val="C00000"/>
                </a:solidFill>
              </a:rPr>
              <a:t>/ literacy</a:t>
            </a:r>
          </a:p>
          <a:p>
            <a:pPr marL="0" indent="0">
              <a:buNone/>
            </a:pPr>
            <a:r>
              <a:rPr lang="en-GB" sz="3600" b="1" dirty="0" smtClean="0">
                <a:solidFill>
                  <a:srgbClr val="C00000"/>
                </a:solidFill>
              </a:rPr>
              <a:t>4/ to ban</a:t>
            </a:r>
          </a:p>
          <a:p>
            <a:pPr marL="0" indent="0">
              <a:buNone/>
            </a:pPr>
            <a:r>
              <a:rPr lang="en-GB" sz="3600" b="1" dirty="0" smtClean="0">
                <a:solidFill>
                  <a:srgbClr val="C00000"/>
                </a:solidFill>
              </a:rPr>
              <a:t>5/ to host</a:t>
            </a:r>
          </a:p>
          <a:p>
            <a:pPr marL="0" indent="0">
              <a:buNone/>
            </a:pPr>
            <a:r>
              <a:rPr lang="en-GB" sz="3600" b="1" dirty="0" smtClean="0">
                <a:solidFill>
                  <a:srgbClr val="C00000"/>
                </a:solidFill>
              </a:rPr>
              <a:t>6/ a campaign</a:t>
            </a:r>
          </a:p>
          <a:p>
            <a:pPr marL="0" indent="0">
              <a:buNone/>
            </a:pPr>
            <a:r>
              <a:rPr lang="en-GB" sz="3600" b="1" dirty="0" smtClean="0">
                <a:solidFill>
                  <a:srgbClr val="C00000"/>
                </a:solidFill>
              </a:rPr>
              <a:t>7/ discrimination</a:t>
            </a:r>
          </a:p>
        </p:txBody>
      </p:sp>
      <p:sp>
        <p:nvSpPr>
          <p:cNvPr id="6" name="Content Placeholder 5"/>
          <p:cNvSpPr>
            <a:spLocks noGrp="1"/>
          </p:cNvSpPr>
          <p:nvPr>
            <p:ph sz="half" idx="2"/>
          </p:nvPr>
        </p:nvSpPr>
        <p:spPr>
          <a:xfrm>
            <a:off x="3635896" y="332656"/>
            <a:ext cx="5400600" cy="6336704"/>
          </a:xfrm>
        </p:spPr>
        <p:txBody>
          <a:bodyPr>
            <a:normAutofit lnSpcReduction="10000"/>
          </a:bodyPr>
          <a:lstStyle/>
          <a:p>
            <a:pPr marL="0" indent="0">
              <a:buNone/>
            </a:pPr>
            <a:r>
              <a:rPr lang="en-GB" dirty="0" smtClean="0"/>
              <a:t>a) reading and writing</a:t>
            </a:r>
          </a:p>
          <a:p>
            <a:pPr marL="0" indent="0">
              <a:buNone/>
            </a:pPr>
            <a:r>
              <a:rPr lang="en-GB" dirty="0" smtClean="0"/>
              <a:t>b) to make something illegal</a:t>
            </a:r>
          </a:p>
          <a:p>
            <a:pPr marL="0" indent="0">
              <a:buNone/>
            </a:pPr>
            <a:r>
              <a:rPr lang="en-GB" dirty="0" smtClean="0"/>
              <a:t>c) to look after guests at an event </a:t>
            </a:r>
            <a:r>
              <a:rPr lang="en-GB" dirty="0" err="1" smtClean="0"/>
              <a:t>eg</a:t>
            </a:r>
            <a:r>
              <a:rPr lang="en-GB" dirty="0" smtClean="0"/>
              <a:t>. you can ‘host a party’ at your house</a:t>
            </a:r>
          </a:p>
          <a:p>
            <a:pPr marL="0" indent="0">
              <a:buNone/>
            </a:pPr>
            <a:r>
              <a:rPr lang="en-GB" dirty="0" smtClean="0"/>
              <a:t>d) treating some people badly because they are different </a:t>
            </a:r>
            <a:r>
              <a:rPr lang="en-GB" dirty="0" err="1" smtClean="0"/>
              <a:t>eg</a:t>
            </a:r>
            <a:r>
              <a:rPr lang="en-GB" dirty="0" smtClean="0"/>
              <a:t>. older, female or black</a:t>
            </a:r>
          </a:p>
          <a:p>
            <a:pPr marL="0" indent="0">
              <a:buNone/>
            </a:pPr>
            <a:r>
              <a:rPr lang="en-GB" dirty="0" smtClean="0"/>
              <a:t>e) some planned events fighting for a change </a:t>
            </a:r>
            <a:r>
              <a:rPr lang="en-GB" dirty="0" err="1" smtClean="0"/>
              <a:t>eg</a:t>
            </a:r>
            <a:r>
              <a:rPr lang="en-GB" dirty="0" smtClean="0"/>
              <a:t>. protests or letters</a:t>
            </a:r>
            <a:endParaRPr lang="en-GB" dirty="0" smtClean="0"/>
          </a:p>
          <a:p>
            <a:pPr marL="0" indent="0">
              <a:buNone/>
            </a:pPr>
            <a:r>
              <a:rPr lang="en-GB" dirty="0" smtClean="0"/>
              <a:t>f) someone who works under the ground to get gold, coal, metal etc.</a:t>
            </a:r>
          </a:p>
          <a:p>
            <a:pPr marL="0" indent="0">
              <a:buNone/>
            </a:pPr>
            <a:r>
              <a:rPr lang="en-GB" dirty="0" smtClean="0"/>
              <a:t>g) to fall down </a:t>
            </a:r>
            <a:r>
              <a:rPr lang="en-GB" dirty="0" err="1" smtClean="0"/>
              <a:t>eg</a:t>
            </a:r>
            <a:r>
              <a:rPr lang="en-GB" dirty="0" smtClean="0"/>
              <a:t>. a roof or a building</a:t>
            </a:r>
            <a:endParaRPr lang="en-GB" dirty="0"/>
          </a:p>
        </p:txBody>
      </p:sp>
    </p:spTree>
    <p:extLst>
      <p:ext uri="{BB962C8B-B14F-4D97-AF65-F5344CB8AC3E}">
        <p14:creationId xmlns:p14="http://schemas.microsoft.com/office/powerpoint/2010/main" val="2923285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Reading 2: now read both texts carefully</a:t>
            </a:r>
            <a:endParaRPr lang="en-GB" b="1" dirty="0"/>
          </a:p>
        </p:txBody>
      </p:sp>
      <p:sp>
        <p:nvSpPr>
          <p:cNvPr id="5" name="Content Placeholder 4"/>
          <p:cNvSpPr>
            <a:spLocks noGrp="1"/>
          </p:cNvSpPr>
          <p:nvPr>
            <p:ph idx="1"/>
          </p:nvPr>
        </p:nvSpPr>
        <p:spPr/>
        <p:txBody>
          <a:bodyPr>
            <a:normAutofit/>
          </a:bodyPr>
          <a:lstStyle/>
          <a:p>
            <a:pPr marL="0" indent="0">
              <a:buNone/>
            </a:pPr>
            <a:r>
              <a:rPr lang="en-GB" sz="6000" dirty="0" smtClean="0"/>
              <a:t>1/ What is the problem?</a:t>
            </a:r>
          </a:p>
          <a:p>
            <a:pPr marL="0" indent="0">
              <a:buNone/>
            </a:pPr>
            <a:r>
              <a:rPr lang="en-GB" sz="6000" dirty="0" smtClean="0"/>
              <a:t>2/ What is the solution?</a:t>
            </a:r>
            <a:endParaRPr lang="en-GB" sz="6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3861048"/>
            <a:ext cx="4279900" cy="284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50" y="3861048"/>
            <a:ext cx="4413250" cy="276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87975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608</TotalTime>
  <Words>1184</Words>
  <Application>Microsoft Office PowerPoint</Application>
  <PresentationFormat>On-screen Show (4:3)</PresentationFormat>
  <Paragraphs>93</Paragraphs>
  <Slides>14</Slides>
  <Notes>8</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Sport</vt:lpstr>
      <vt:lpstr>This lesson:</vt:lpstr>
      <vt:lpstr>What do you think we’re going to read about?</vt:lpstr>
      <vt:lpstr>Here are 4 organizations. What do you think they do?</vt:lpstr>
      <vt:lpstr>Reading 1:</vt:lpstr>
      <vt:lpstr>Football for child miners in Burkina Faso   by Interpol </vt:lpstr>
      <vt:lpstr>Protest in Iran about volleyball  by Kelsi Farrington </vt:lpstr>
      <vt:lpstr>Vocabulary – match:</vt:lpstr>
      <vt:lpstr>Reading 2: now read both texts carefully</vt:lpstr>
      <vt:lpstr>Fill the gaps with these modal verbs:  have to / can’t / can</vt:lpstr>
      <vt:lpstr>Speaking: Radio news preparation</vt:lpstr>
      <vt:lpstr>Speaking: change groups so there is at least one a), b) and c) in each group</vt:lpstr>
      <vt:lpstr>Writing: news reports</vt:lpstr>
      <vt:lpstr>Homework</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dc:title>
  <dc:creator>Linda Ruas</dc:creator>
  <cp:lastModifiedBy>Linda Ruas</cp:lastModifiedBy>
  <cp:revision>14</cp:revision>
  <dcterms:created xsi:type="dcterms:W3CDTF">2016-03-25T10:41:00Z</dcterms:created>
  <dcterms:modified xsi:type="dcterms:W3CDTF">2016-03-25T20:49:07Z</dcterms:modified>
</cp:coreProperties>
</file>